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  <p:sldId id="341" r:id="rId3"/>
    <p:sldId id="343" r:id="rId4"/>
    <p:sldId id="345" r:id="rId5"/>
    <p:sldId id="354" r:id="rId6"/>
    <p:sldId id="355" r:id="rId7"/>
    <p:sldId id="356" r:id="rId8"/>
    <p:sldId id="358" r:id="rId9"/>
    <p:sldId id="361" r:id="rId10"/>
    <p:sldId id="363" r:id="rId11"/>
    <p:sldId id="368" r:id="rId12"/>
    <p:sldId id="372" r:id="rId13"/>
    <p:sldId id="375" r:id="rId14"/>
    <p:sldId id="378" r:id="rId15"/>
    <p:sldId id="381" r:id="rId16"/>
    <p:sldId id="382" r:id="rId17"/>
    <p:sldId id="386" r:id="rId18"/>
    <p:sldId id="388" r:id="rId19"/>
    <p:sldId id="390" r:id="rId20"/>
    <p:sldId id="391" r:id="rId21"/>
    <p:sldId id="393" r:id="rId22"/>
    <p:sldId id="396" r:id="rId23"/>
    <p:sldId id="397" r:id="rId24"/>
    <p:sldId id="401" r:id="rId25"/>
    <p:sldId id="40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5F2C-440D-4C0E-8ACC-5C84BA399E71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2F214-EF09-47A1-8EB6-90518671C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05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5F2C-440D-4C0E-8ACC-5C84BA399E71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2F214-EF09-47A1-8EB6-90518671C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7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5F2C-440D-4C0E-8ACC-5C84BA399E71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2F214-EF09-47A1-8EB6-90518671C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5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5F2C-440D-4C0E-8ACC-5C84BA399E71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2F214-EF09-47A1-8EB6-90518671C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1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5F2C-440D-4C0E-8ACC-5C84BA399E71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2F214-EF09-47A1-8EB6-90518671C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5F2C-440D-4C0E-8ACC-5C84BA399E71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2F214-EF09-47A1-8EB6-90518671C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01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5F2C-440D-4C0E-8ACC-5C84BA399E71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2F214-EF09-47A1-8EB6-90518671C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50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5F2C-440D-4C0E-8ACC-5C84BA399E71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2F214-EF09-47A1-8EB6-90518671C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5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5F2C-440D-4C0E-8ACC-5C84BA399E71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2F214-EF09-47A1-8EB6-90518671C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9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5F2C-440D-4C0E-8ACC-5C84BA399E71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2F214-EF09-47A1-8EB6-90518671C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5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5F2C-440D-4C0E-8ACC-5C84BA399E71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2F214-EF09-47A1-8EB6-90518671C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5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75F2C-440D-4C0E-8ACC-5C84BA399E71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2F214-EF09-47A1-8EB6-90518671C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0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4" y="154870"/>
            <a:ext cx="8749359" cy="6562019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30174" y="1447800"/>
            <a:ext cx="8855565" cy="11889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dirty="0" smtClean="0"/>
              <a:t>                                    </a:t>
            </a:r>
            <a:r>
              <a:rPr lang="lt-LT" sz="3500" dirty="0" smtClean="0">
                <a:solidFill>
                  <a:srgbClr val="FFFF00"/>
                </a:solidFill>
              </a:rPr>
              <a:t>Kelionė </a:t>
            </a:r>
            <a:r>
              <a:rPr lang="lt-LT" sz="3500" dirty="0">
                <a:solidFill>
                  <a:srgbClr val="FFFF00"/>
                </a:solidFill>
              </a:rPr>
              <a:t>į vakarų Islandiją - </a:t>
            </a:r>
            <a:r>
              <a:rPr lang="lt-LT" sz="3500" b="1" dirty="0" smtClean="0">
                <a:solidFill>
                  <a:srgbClr val="FFFF00"/>
                </a:solidFill>
              </a:rPr>
              <a:t>Gerðuberg</a:t>
            </a:r>
            <a:r>
              <a:rPr lang="lt-LT" sz="3500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lt-LT" dirty="0" smtClean="0">
                <a:solidFill>
                  <a:srgbClr val="FFFF00"/>
                </a:solidFill>
              </a:rPr>
              <a:t>500 m. ilgio bazalto kolonų siena. Stulpai yra nuo 12 iki 14 metrų aukščio ir apie 1,5 metro skersmens.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62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1" y="166158"/>
            <a:ext cx="8809567" cy="6607175"/>
          </a:xfrm>
        </p:spPr>
      </p:pic>
    </p:spTree>
    <p:extLst>
      <p:ext uri="{BB962C8B-B14F-4D97-AF65-F5344CB8AC3E}">
        <p14:creationId xmlns:p14="http://schemas.microsoft.com/office/powerpoint/2010/main" val="157083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41" y="177447"/>
            <a:ext cx="8689152" cy="651686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56088" y="365126"/>
            <a:ext cx="8251581" cy="9996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 smtClean="0"/>
              <a:t>Deildartunguhver</a:t>
            </a:r>
            <a:r>
              <a:rPr lang="en-US" dirty="0" smtClean="0"/>
              <a:t> </a:t>
            </a:r>
            <a:r>
              <a:rPr lang="en-US" dirty="0" err="1" smtClean="0"/>
              <a:t>yra</a:t>
            </a:r>
            <a:r>
              <a:rPr lang="en-US" dirty="0" smtClean="0"/>
              <a:t> </a:t>
            </a:r>
            <a:r>
              <a:rPr lang="en-US" dirty="0" err="1" smtClean="0"/>
              <a:t>didžiausias</a:t>
            </a:r>
            <a:r>
              <a:rPr lang="en-US" dirty="0" smtClean="0"/>
              <a:t> </a:t>
            </a:r>
            <a:r>
              <a:rPr lang="en-US" dirty="0" err="1" smtClean="0"/>
              <a:t>karštas</a:t>
            </a:r>
            <a:r>
              <a:rPr lang="en-US" dirty="0" smtClean="0"/>
              <a:t> </a:t>
            </a:r>
            <a:r>
              <a:rPr lang="en-US" dirty="0" err="1" smtClean="0"/>
              <a:t>šaltinis</a:t>
            </a:r>
            <a:r>
              <a:rPr lang="en-US" dirty="0" smtClean="0"/>
              <a:t> </a:t>
            </a:r>
            <a:r>
              <a:rPr lang="lt-LT" dirty="0" smtClean="0"/>
              <a:t>pasaulyje</a:t>
            </a:r>
            <a:r>
              <a:rPr lang="en-US" dirty="0" smtClean="0"/>
              <a:t>. </a:t>
            </a:r>
            <a:r>
              <a:rPr lang="en-US" dirty="0" err="1" smtClean="0"/>
              <a:t>Jis</a:t>
            </a:r>
            <a:r>
              <a:rPr lang="en-US" dirty="0" smtClean="0"/>
              <a:t> </a:t>
            </a:r>
            <a:r>
              <a:rPr lang="lt-LT" dirty="0" smtClean="0"/>
              <a:t>„verda“ labai greitai</a:t>
            </a:r>
            <a:r>
              <a:rPr lang="en-US" dirty="0" smtClean="0"/>
              <a:t>,</a:t>
            </a:r>
            <a:r>
              <a:rPr lang="lt-LT" dirty="0" smtClean="0"/>
              <a:t> </a:t>
            </a:r>
            <a:r>
              <a:rPr lang="lt-LT" smtClean="0"/>
              <a:t>jo temperatūra </a:t>
            </a:r>
            <a:r>
              <a:rPr lang="lt-LT" dirty="0" smtClean="0"/>
              <a:t>-</a:t>
            </a:r>
            <a:r>
              <a:rPr lang="en-US" dirty="0" smtClean="0"/>
              <a:t> 97 °C</a:t>
            </a:r>
            <a:r>
              <a:rPr lang="lt-LT" dirty="0" smtClean="0"/>
              <a:t> (iki </a:t>
            </a:r>
            <a:r>
              <a:rPr lang="lt-LT" smtClean="0"/>
              <a:t>212</a:t>
            </a:r>
            <a:r>
              <a:rPr lang="en-US"/>
              <a:t> </a:t>
            </a:r>
            <a:r>
              <a:rPr lang="en-US" smtClean="0"/>
              <a:t>°</a:t>
            </a:r>
            <a:r>
              <a:rPr lang="lt-LT" smtClean="0"/>
              <a:t>F)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93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" y="222602"/>
            <a:ext cx="8649758" cy="6487319"/>
          </a:xfrm>
        </p:spPr>
      </p:pic>
      <p:sp>
        <p:nvSpPr>
          <p:cNvPr id="3" name="Rectangle 2"/>
          <p:cNvSpPr/>
          <p:nvPr/>
        </p:nvSpPr>
        <p:spPr>
          <a:xfrm>
            <a:off x="518746" y="365125"/>
            <a:ext cx="84135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b="1" dirty="0"/>
              <a:t>Reykholtas</a:t>
            </a:r>
            <a:r>
              <a:rPr lang="lt-LT" dirty="0"/>
              <a:t> yra viena iš labiausiai žinomų Islandijos istorinių vietų. Jame yra kultūros centras ir bažnyčia</a:t>
            </a:r>
            <a:r>
              <a:rPr lang="lt-LT" dirty="0" smtClean="0"/>
              <a:t>. Įkurtas 1206-1241 </a:t>
            </a:r>
            <a:r>
              <a:rPr lang="lt-LT" dirty="0"/>
              <a:t>m. </a:t>
            </a:r>
            <a:r>
              <a:rPr lang="lt-LT" dirty="0" smtClean="0"/>
              <a:t>ir išlikęs nuo </a:t>
            </a:r>
            <a:r>
              <a:rPr lang="lt-LT" dirty="0"/>
              <a:t>Islandijos viduramžių laikotarpio</a:t>
            </a:r>
            <a:r>
              <a:rPr lang="lt-LT" dirty="0" smtClean="0"/>
              <a:t>. Snorrastofa </a:t>
            </a:r>
            <a:r>
              <a:rPr lang="lt-LT" dirty="0"/>
              <a:t>yra kultūros centras ir viduramžių studijų institutas. </a:t>
            </a:r>
            <a:r>
              <a:rPr lang="lt-LT" dirty="0" smtClean="0"/>
              <a:t>Čia vyksta istorinės parodos</a:t>
            </a:r>
            <a:r>
              <a:rPr lang="lt-LT" dirty="0"/>
              <a:t>, </a:t>
            </a:r>
            <a:r>
              <a:rPr lang="lt-LT" dirty="0" smtClean="0"/>
              <a:t>ekskursijos, koncertai </a:t>
            </a:r>
            <a:r>
              <a:rPr lang="lt-LT" dirty="0"/>
              <a:t>ir </a:t>
            </a:r>
            <a:r>
              <a:rPr lang="lt-LT" dirty="0" smtClean="0"/>
              <a:t>paskaitos</a:t>
            </a:r>
            <a:r>
              <a:rPr lang="lt-LT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93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8" y="98425"/>
            <a:ext cx="8764411" cy="6573308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97908" y="98425"/>
            <a:ext cx="8862647" cy="131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b="1" dirty="0" smtClean="0"/>
              <a:t>"Hraunfossar„ </a:t>
            </a:r>
            <a:r>
              <a:rPr lang="lt-LT" dirty="0" smtClean="0"/>
              <a:t>krioklys - "Lavos krioklys„ - ilga vandens siena, kurio kaskados teka per samanomis dengtą lavą ir patenka į Hvitos upę.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79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2" y="177448"/>
            <a:ext cx="8689151" cy="6516863"/>
          </a:xfrm>
        </p:spPr>
      </p:pic>
      <p:sp>
        <p:nvSpPr>
          <p:cNvPr id="5" name="Rectangle 4"/>
          <p:cNvSpPr/>
          <p:nvPr/>
        </p:nvSpPr>
        <p:spPr>
          <a:xfrm>
            <a:off x="719992" y="182754"/>
            <a:ext cx="8081108" cy="1332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4000" dirty="0" smtClean="0">
                <a:solidFill>
                  <a:schemeClr val="tx1"/>
                </a:solidFill>
              </a:rPr>
              <a:t>„Barnafoss“ krioklys – reiškia </a:t>
            </a:r>
            <a:r>
              <a:rPr lang="lt-LT" sz="4000" dirty="0">
                <a:solidFill>
                  <a:schemeClr val="tx1"/>
                </a:solidFill>
              </a:rPr>
              <a:t>"Vaikų </a:t>
            </a:r>
            <a:r>
              <a:rPr lang="lt-LT" sz="4000" dirty="0" smtClean="0">
                <a:solidFill>
                  <a:schemeClr val="tx1"/>
                </a:solidFill>
              </a:rPr>
              <a:t>krioklys"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5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4" y="245181"/>
            <a:ext cx="8568736" cy="6426552"/>
          </a:xfrm>
        </p:spPr>
      </p:pic>
      <p:sp>
        <p:nvSpPr>
          <p:cNvPr id="3" name="Rectangle 2"/>
          <p:cNvSpPr/>
          <p:nvPr/>
        </p:nvSpPr>
        <p:spPr>
          <a:xfrm>
            <a:off x="2398233" y="11182"/>
            <a:ext cx="52267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4000" dirty="0" smtClean="0"/>
              <a:t>Kelionė kalnų ir "</a:t>
            </a:r>
            <a:r>
              <a:rPr lang="lt-LT" sz="4000" dirty="0"/>
              <a:t>F" </a:t>
            </a:r>
            <a:r>
              <a:rPr lang="lt-LT" sz="4000" dirty="0" smtClean="0"/>
              <a:t>keliu</a:t>
            </a:r>
            <a:endParaRPr lang="lt-LT" sz="4000" dirty="0"/>
          </a:p>
        </p:txBody>
      </p:sp>
    </p:spTree>
    <p:extLst>
      <p:ext uri="{BB962C8B-B14F-4D97-AF65-F5344CB8AC3E}">
        <p14:creationId xmlns:p14="http://schemas.microsoft.com/office/powerpoint/2010/main" val="18340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1" y="203200"/>
            <a:ext cx="8814859" cy="6611144"/>
          </a:xfr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285750" y="365126"/>
            <a:ext cx="8654109" cy="1362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dirty="0" smtClean="0"/>
              <a:t>Islandijos aukštuma. Kalnų keliai veikia tik vasarą. Kelias prastas, duobėtas, gausu akmenų arba biraus žvyro. Stačios įkalnės. Bet ledynai ir kalnai čia pat</a:t>
            </a:r>
            <a:r>
              <a:rPr lang="lt-LT" dirty="0" smtClean="0">
                <a:sym typeface="Wingdings" panose="05000000000000000000" pitchFamily="2" charset="2"/>
              </a:rPr>
              <a:t></a:t>
            </a:r>
            <a:endParaRPr lang="lt-LT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98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4" y="102218"/>
            <a:ext cx="8684096" cy="6513072"/>
          </a:xfr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185091" y="357271"/>
            <a:ext cx="8654109" cy="1362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lt-LT" sz="3600" dirty="0" smtClean="0"/>
              <a:t>Gelbėjimo stotis pasiklydusiems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52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" y="125414"/>
            <a:ext cx="8728425" cy="6546319"/>
          </a:xfrm>
        </p:spPr>
      </p:pic>
      <p:sp>
        <p:nvSpPr>
          <p:cNvPr id="3" name="Rectangle 2"/>
          <p:cNvSpPr/>
          <p:nvPr/>
        </p:nvSpPr>
        <p:spPr>
          <a:xfrm>
            <a:off x="229309" y="223591"/>
            <a:ext cx="86853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dirty="0" smtClean="0"/>
              <a:t>Thingvellir </a:t>
            </a:r>
            <a:r>
              <a:rPr lang="lt-LT" sz="2400" dirty="0"/>
              <a:t>yra istorinė vieta ir nacionalinis parkas </a:t>
            </a:r>
            <a:r>
              <a:rPr lang="lt-LT" sz="2400" dirty="0" smtClean="0"/>
              <a:t>Islandijoje. Žinomas </a:t>
            </a:r>
            <a:r>
              <a:rPr lang="lt-LT" sz="2400" dirty="0"/>
              <a:t>dėl savo neįprastos tektoninės ir vulkaninės </a:t>
            </a:r>
            <a:r>
              <a:rPr lang="lt-LT" sz="2400" dirty="0" smtClean="0"/>
              <a:t>aplinkos. </a:t>
            </a:r>
            <a:endParaRPr lang="lt-LT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72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7" y="88636"/>
            <a:ext cx="8822618" cy="661696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89498" y="88636"/>
            <a:ext cx="8852234" cy="1785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b="1" dirty="0"/>
              <a:t>Almanagijos</a:t>
            </a:r>
            <a:r>
              <a:rPr lang="lt-LT" dirty="0"/>
              <a:t> griovys </a:t>
            </a:r>
            <a:r>
              <a:rPr lang="lt-LT" dirty="0" smtClean="0"/>
              <a:t>- riba </a:t>
            </a:r>
            <a:r>
              <a:rPr lang="lt-LT" dirty="0"/>
              <a:t>tarp Šiaurės Amerikos </a:t>
            </a:r>
            <a:r>
              <a:rPr lang="lt-LT" dirty="0" smtClean="0"/>
              <a:t>ir Eurazijos</a:t>
            </a:r>
            <a:r>
              <a:rPr lang="lt-LT" dirty="0"/>
              <a:t> </a:t>
            </a:r>
            <a:r>
              <a:rPr lang="lt-LT" dirty="0" smtClean="0"/>
              <a:t>tektoninių plokščių  – „prasiskyrusi žemė“. Prieš tūkstančius metų čia buvo dvi salos. Tarpas tarp jų dabar užpildytas lavos.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8593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365125"/>
            <a:ext cx="3471771" cy="3305215"/>
          </a:xfrm>
        </p:spPr>
        <p:txBody>
          <a:bodyPr>
            <a:normAutofit/>
          </a:bodyPr>
          <a:lstStyle/>
          <a:p>
            <a:r>
              <a:rPr lang="lt-LT" sz="2400" b="1" dirty="0"/>
              <a:t>Hvalfjörður </a:t>
            </a:r>
            <a:r>
              <a:rPr lang="lt-LT" sz="2400" dirty="0" smtClean="0"/>
              <a:t> tunelis </a:t>
            </a:r>
            <a:r>
              <a:rPr lang="lt-LT" sz="2400" dirty="0"/>
              <a:t>po </a:t>
            </a:r>
            <a:r>
              <a:rPr lang="lt-LT" sz="2400" dirty="0" smtClean="0"/>
              <a:t>fjordu. Yra </a:t>
            </a:r>
            <a:r>
              <a:rPr lang="lt-LT" sz="2400" dirty="0"/>
              <a:t>vienas iš ilgiausių pasaulyje tunelių po vandeniu.</a:t>
            </a:r>
            <a:br>
              <a:rPr lang="lt-LT" sz="2400" dirty="0"/>
            </a:br>
            <a:r>
              <a:rPr lang="lt-LT" sz="2400" dirty="0"/>
              <a:t>Jis yra 5770 m. ilgio ir 165 m. gylio žemiau jūros lygio. 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14338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153" y="1336432"/>
            <a:ext cx="5356347" cy="53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169261"/>
            <a:ext cx="37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/>
              <a:t> </a:t>
            </a:r>
            <a:endParaRPr lang="en-US" dirty="0"/>
          </a:p>
        </p:txBody>
      </p:sp>
      <p:pic>
        <p:nvPicPr>
          <p:cNvPr id="14340" name="Picture 4" descr="https://i2.wp.com/www.livelifewithaview.com/wp-content/uploads/2016/05/DSC08408.jpg?resize=1140%2C7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9" y="3670340"/>
            <a:ext cx="3400242" cy="302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71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8" y="143581"/>
            <a:ext cx="8403167" cy="6302375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99508" y="279047"/>
            <a:ext cx="4510617" cy="1030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1292" y="27904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t-LT" sz="3200" b="1" dirty="0" smtClean="0"/>
              <a:t>Öxarárfoss </a:t>
            </a:r>
            <a:r>
              <a:rPr lang="lt-LT" sz="3200" dirty="0"/>
              <a:t>krioklys </a:t>
            </a:r>
            <a:r>
              <a:rPr lang="lt-LT" sz="3200" dirty="0" smtClean="0"/>
              <a:t>20 </a:t>
            </a:r>
            <a:r>
              <a:rPr lang="lt-LT" sz="3200" dirty="0"/>
              <a:t>m </a:t>
            </a:r>
            <a:r>
              <a:rPr lang="lt-LT" sz="3200" dirty="0" smtClean="0"/>
              <a:t>aukščio. Teka iš </a:t>
            </a:r>
            <a:r>
              <a:rPr lang="lt-LT" sz="3200" dirty="0"/>
              <a:t>Öxará </a:t>
            </a:r>
            <a:r>
              <a:rPr lang="lt-LT" sz="3200" dirty="0" smtClean="0"/>
              <a:t>upės.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8239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49716"/>
            <a:ext cx="8763000" cy="611505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2466" y="177447"/>
            <a:ext cx="7886700" cy="980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3600" b="1" dirty="0" smtClean="0">
                <a:solidFill>
                  <a:srgbClr val="FF0000"/>
                </a:solidFill>
              </a:rPr>
              <a:t>Svečiuojamės vasarnamyje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7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7" y="124179"/>
            <a:ext cx="8781931" cy="658644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30480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dirty="0" smtClean="0"/>
              <a:t>Amerikos ir Eurazijos tektoninės plokštės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76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4" y="109714"/>
            <a:ext cx="8764411" cy="6573308"/>
          </a:xfrm>
        </p:spPr>
      </p:pic>
    </p:spTree>
    <p:extLst>
      <p:ext uri="{BB962C8B-B14F-4D97-AF65-F5344CB8AC3E}">
        <p14:creationId xmlns:p14="http://schemas.microsoft.com/office/powerpoint/2010/main" val="315792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1" y="121002"/>
            <a:ext cx="8749360" cy="6562020"/>
          </a:xfrm>
        </p:spPr>
      </p:pic>
      <p:sp>
        <p:nvSpPr>
          <p:cNvPr id="3" name="Rectangle 2"/>
          <p:cNvSpPr/>
          <p:nvPr/>
        </p:nvSpPr>
        <p:spPr>
          <a:xfrm>
            <a:off x="418097" y="260230"/>
            <a:ext cx="85063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dirty="0" smtClean="0"/>
              <a:t>Geoterminė </a:t>
            </a:r>
            <a:r>
              <a:rPr lang="lt-LT" sz="2400" b="1" dirty="0"/>
              <a:t>Krýsuvík-Seltún </a:t>
            </a:r>
            <a:r>
              <a:rPr lang="lt-LT" sz="2400" dirty="0" smtClean="0"/>
              <a:t>zona, </a:t>
            </a:r>
            <a:r>
              <a:rPr lang="lt-LT" sz="2400" dirty="0"/>
              <a:t>kur ugnikalnio karštis suformavo terminius šaltinius, garų angas, purvo dulkes ir solfatarus. </a:t>
            </a:r>
            <a:r>
              <a:rPr lang="lt-LT" sz="2400" dirty="0" smtClean="0"/>
              <a:t>Jo susiformavimą lėmė </a:t>
            </a:r>
            <a:r>
              <a:rPr lang="lt-LT" sz="2400" dirty="0"/>
              <a:t>Europos ir Amerikos </a:t>
            </a:r>
            <a:r>
              <a:rPr lang="lt-LT" sz="2400" dirty="0" smtClean="0"/>
              <a:t>tektoninių plokščių atsiskyrimas.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0879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8" y="211314"/>
            <a:ext cx="8719256" cy="6539442"/>
          </a:xfrm>
        </p:spPr>
      </p:pic>
      <p:sp>
        <p:nvSpPr>
          <p:cNvPr id="4" name="Rectangle 3"/>
          <p:cNvSpPr/>
          <p:nvPr/>
        </p:nvSpPr>
        <p:spPr>
          <a:xfrm>
            <a:off x="212372" y="196910"/>
            <a:ext cx="8719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dirty="0">
                <a:solidFill>
                  <a:srgbClr val="FFFF00"/>
                </a:solidFill>
              </a:rPr>
              <a:t>"Krýsuvík" </a:t>
            </a:r>
            <a:r>
              <a:rPr lang="lt-LT" sz="2400" dirty="0" smtClean="0">
                <a:solidFill>
                  <a:srgbClr val="FFFF00"/>
                </a:solidFill>
              </a:rPr>
              <a:t>reabilitacijos centre. </a:t>
            </a:r>
            <a:r>
              <a:rPr lang="lt-LT" sz="2400" dirty="0">
                <a:solidFill>
                  <a:srgbClr val="FFFF00"/>
                </a:solidFill>
              </a:rPr>
              <a:t>Centras siekia padėti </a:t>
            </a:r>
            <a:r>
              <a:rPr lang="lt-LT" sz="2400" dirty="0" smtClean="0">
                <a:solidFill>
                  <a:srgbClr val="FFFF00"/>
                </a:solidFill>
              </a:rPr>
              <a:t>žmonėms, norintiems atsisakyti priklausomybių. Centrą remia ir vienas Islandijos Soroptimos klubų.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984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41" y="154868"/>
            <a:ext cx="8734308" cy="655073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0535" y="365126"/>
            <a:ext cx="7886700" cy="489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dirty="0" smtClean="0"/>
              <a:t>Kelionė į vakarus. </a:t>
            </a:r>
            <a:r>
              <a:rPr lang="lt-LT" b="1" dirty="0" smtClean="0"/>
              <a:t>Snaefellsiokull </a:t>
            </a:r>
            <a:r>
              <a:rPr lang="lt-LT" dirty="0" smtClean="0"/>
              <a:t>Nacionalinis parkas. Vik kaimas.</a:t>
            </a:r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18670" y="859692"/>
            <a:ext cx="5992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dirty="0" smtClean="0"/>
              <a:t>Drėgniausia </a:t>
            </a:r>
            <a:r>
              <a:rPr lang="lt-LT" sz="2400" dirty="0"/>
              <a:t>vieta Islandijoje (sakoma, kad čia lietus čia trunka 340 dienų per metus). </a:t>
            </a:r>
          </a:p>
        </p:txBody>
      </p:sp>
    </p:spTree>
    <p:extLst>
      <p:ext uri="{BB962C8B-B14F-4D97-AF65-F5344CB8AC3E}">
        <p14:creationId xmlns:p14="http://schemas.microsoft.com/office/powerpoint/2010/main" val="328104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41" y="143581"/>
            <a:ext cx="8824617" cy="661846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64736" y="143581"/>
            <a:ext cx="8774723" cy="2441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dirty="0" smtClean="0"/>
              <a:t>Juodasis </a:t>
            </a:r>
            <a:r>
              <a:rPr lang="lt-LT" dirty="0"/>
              <a:t>paplūdimys</a:t>
            </a:r>
            <a:r>
              <a:rPr lang="lt-LT" b="1" dirty="0"/>
              <a:t> </a:t>
            </a:r>
            <a:r>
              <a:rPr lang="lt-LT" b="1" dirty="0" smtClean="0"/>
              <a:t>Reynisfjara </a:t>
            </a:r>
            <a:r>
              <a:rPr lang="lt-LT" dirty="0" smtClean="0"/>
              <a:t>- </a:t>
            </a:r>
            <a:r>
              <a:rPr lang="lt-LT" dirty="0"/>
              <a:t>v</a:t>
            </a:r>
            <a:r>
              <a:rPr lang="lt-LT" dirty="0" smtClean="0"/>
              <a:t>ienas iš 10 nuostabiausių paplūdimių planetoje. Paplūdimio pakrantė tęsiasi 5 km. Vulkaninio išsiveržimo metu lavos srovė, kuri nutekėjo į vandenyną  atvėso, vanduo jį susmulkino ir taip susiformavo ypatinga smėlio rūšis, kurią vanduo pamažu išplovė į pakrantę.</a:t>
            </a:r>
          </a:p>
          <a:p>
            <a:endParaRPr lang="lt-LT" dirty="0" smtClean="0"/>
          </a:p>
          <a:p>
            <a:endParaRPr lang="lt-LT" dirty="0" smtClean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9270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4" y="109714"/>
            <a:ext cx="8854723" cy="6641042"/>
          </a:xfrm>
        </p:spPr>
      </p:pic>
      <p:sp>
        <p:nvSpPr>
          <p:cNvPr id="3" name="Rectangle 2"/>
          <p:cNvSpPr/>
          <p:nvPr/>
        </p:nvSpPr>
        <p:spPr>
          <a:xfrm>
            <a:off x="1942923" y="109715"/>
            <a:ext cx="69693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800" dirty="0"/>
              <a:t>Š</a:t>
            </a:r>
            <a:r>
              <a:rPr lang="lt-LT" sz="2800" dirty="0" smtClean="0"/>
              <a:t>i </a:t>
            </a:r>
            <a:r>
              <a:rPr lang="lt-LT" sz="2800" dirty="0"/>
              <a:t>vieta garsėja urvais ir dideliais juodais rieduliais. Čia dažnai filmuojama tam tikra mokslinė fantastika ar siaubo filmai.</a:t>
            </a:r>
          </a:p>
        </p:txBody>
      </p:sp>
    </p:spTree>
    <p:extLst>
      <p:ext uri="{BB962C8B-B14F-4D97-AF65-F5344CB8AC3E}">
        <p14:creationId xmlns:p14="http://schemas.microsoft.com/office/powerpoint/2010/main" val="157791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8" y="254733"/>
            <a:ext cx="8663679" cy="6497759"/>
          </a:xfrm>
        </p:spPr>
      </p:pic>
    </p:spTree>
    <p:extLst>
      <p:ext uri="{BB962C8B-B14F-4D97-AF65-F5344CB8AC3E}">
        <p14:creationId xmlns:p14="http://schemas.microsoft.com/office/powerpoint/2010/main" val="606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" y="166158"/>
            <a:ext cx="8794515" cy="6595886"/>
          </a:xfrm>
        </p:spPr>
      </p:pic>
    </p:spTree>
    <p:extLst>
      <p:ext uri="{BB962C8B-B14F-4D97-AF65-F5344CB8AC3E}">
        <p14:creationId xmlns:p14="http://schemas.microsoft.com/office/powerpoint/2010/main" val="41946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08" y="1503729"/>
            <a:ext cx="6925816" cy="5194362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1"/>
            <a:ext cx="9012114" cy="15037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dirty="0" smtClean="0"/>
              <a:t>"Kelionė į Žemės centrą„ arba "į žemės vidų" pagal Ž. Verno mokslinės fantastikos romaną (1864 m.). </a:t>
            </a:r>
            <a:r>
              <a:rPr lang="lt-LT" sz="2000" dirty="0" smtClean="0"/>
              <a:t>Vokietis prof. Otto Lidenbrockas manė, kad vulkaniniai urvai eina link Žemės centro. Jis su draugais nusileidžia į Islandijos vulkaną Snæfellsjökull, susiduria su daugybe nuotykių, įskaitant priešistorinius gyvūnus ir gamtinius pavojus...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84654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4" y="143581"/>
            <a:ext cx="8794515" cy="6595886"/>
          </a:xfrm>
        </p:spPr>
      </p:pic>
    </p:spTree>
    <p:extLst>
      <p:ext uri="{BB962C8B-B14F-4D97-AF65-F5344CB8AC3E}">
        <p14:creationId xmlns:p14="http://schemas.microsoft.com/office/powerpoint/2010/main" val="95033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467</Words>
  <Application>Microsoft Office PowerPoint</Application>
  <PresentationFormat>On-screen Show (4:3)</PresentationFormat>
  <Paragraphs>24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Hvalfjörður  tunelis po fjordu. Yra vienas iš ilgiausių pasaulyje tunelių po vandeniu. Jis yra 5770 m. ilgio ir 165 m. gylio žemiau jūros lygio.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Violeta</dc:creator>
  <cp:lastModifiedBy>Violeta</cp:lastModifiedBy>
  <cp:revision>3</cp:revision>
  <dcterms:created xsi:type="dcterms:W3CDTF">2017-09-28T13:15:19Z</dcterms:created>
  <dcterms:modified xsi:type="dcterms:W3CDTF">2017-09-28T13:31:11Z</dcterms:modified>
</cp:coreProperties>
</file>